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4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7206" y="4013200"/>
            <a:ext cx="8231188" cy="1498598"/>
          </a:xfrm>
        </p:spPr>
        <p:txBody>
          <a:bodyPr/>
          <a:lstStyle/>
          <a:p>
            <a:r>
              <a:rPr lang="en-US" dirty="0" smtClean="0"/>
              <a:t>Chapter 10: Deposition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812" y="5486401"/>
            <a:ext cx="8689976" cy="137159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SURFACE PROCESSES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16" y="131784"/>
            <a:ext cx="6597484" cy="44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23093"/>
            <a:ext cx="4150594" cy="1019908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 DEPOSITION BY Mass Movement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3769" y="1301262"/>
            <a:ext cx="5292969" cy="5081953"/>
          </a:xfrm>
        </p:spPr>
        <p:txBody>
          <a:bodyPr>
            <a:noAutofit/>
          </a:bodyPr>
          <a:lstStyle/>
          <a:p>
            <a:r>
              <a:rPr lang="en-US" sz="3200" dirty="0" smtClean="0"/>
              <a:t>Deposition by a Mass Movement always results in</a:t>
            </a:r>
            <a:r>
              <a:rPr lang="en-US" sz="3200" dirty="0" smtClean="0">
                <a:solidFill>
                  <a:srgbClr val="FF0000"/>
                </a:solidFill>
              </a:rPr>
              <a:t> unsorted </a:t>
            </a:r>
            <a:r>
              <a:rPr lang="en-US" sz="3200" dirty="0" smtClean="0"/>
              <a:t>sediments, usually quite </a:t>
            </a:r>
            <a:r>
              <a:rPr lang="en-US" sz="3200" dirty="0" smtClean="0">
                <a:solidFill>
                  <a:srgbClr val="FF0000"/>
                </a:solidFill>
              </a:rPr>
              <a:t>large,</a:t>
            </a:r>
            <a:r>
              <a:rPr lang="en-US" sz="3200" dirty="0" smtClean="0"/>
              <a:t> being deposited at the </a:t>
            </a:r>
            <a:r>
              <a:rPr lang="en-US" sz="3200" dirty="0" smtClean="0">
                <a:solidFill>
                  <a:srgbClr val="FF0000"/>
                </a:solidFill>
              </a:rPr>
              <a:t>bottom </a:t>
            </a:r>
            <a:r>
              <a:rPr lang="en-US" sz="3200" dirty="0" smtClean="0"/>
              <a:t>of the slope/cliff.  These sediments will be </a:t>
            </a:r>
            <a:r>
              <a:rPr lang="en-US" sz="3200" dirty="0" smtClean="0">
                <a:solidFill>
                  <a:srgbClr val="FF0000"/>
                </a:solidFill>
              </a:rPr>
              <a:t>angular </a:t>
            </a:r>
            <a:r>
              <a:rPr lang="en-US" sz="3200" dirty="0" smtClean="0"/>
              <a:t>(sharp edges)</a:t>
            </a:r>
            <a:endParaRPr lang="en-US" sz="3200" dirty="0"/>
          </a:p>
        </p:txBody>
      </p:sp>
      <p:pic>
        <p:nvPicPr>
          <p:cNvPr id="4" name="Picture 5" descr="n16108932_34567705_79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08" y="0"/>
            <a:ext cx="4517292" cy="338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bonticou cr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59" y="618517"/>
            <a:ext cx="32099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bonticou cr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62" y="4251696"/>
            <a:ext cx="6096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174523" cy="103749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/>
              <a:t>Deposition by running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" y="1037492"/>
            <a:ext cx="11377247" cy="5820508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fast sediment is deposited in this system is determined by:</a:t>
            </a:r>
          </a:p>
          <a:p>
            <a:pPr marL="457200" lvl="1" indent="0">
              <a:buNone/>
            </a:pPr>
            <a:r>
              <a:rPr lang="en-US" sz="2800" dirty="0" smtClean="0"/>
              <a:t>1. The </a:t>
            </a:r>
            <a:r>
              <a:rPr lang="en-US" sz="2800" b="1" dirty="0" smtClean="0">
                <a:solidFill>
                  <a:srgbClr val="FF0000"/>
                </a:solidFill>
              </a:rPr>
              <a:t>velocity</a:t>
            </a:r>
            <a:r>
              <a:rPr lang="en-US" sz="2800" dirty="0" smtClean="0"/>
              <a:t> of the system</a:t>
            </a:r>
          </a:p>
          <a:p>
            <a:pPr lvl="2"/>
            <a:r>
              <a:rPr lang="en-US" sz="2400" dirty="0" smtClean="0"/>
              <a:t>Faster velocity= </a:t>
            </a:r>
            <a:r>
              <a:rPr lang="en-US" sz="2400" b="1" dirty="0" smtClean="0">
                <a:solidFill>
                  <a:srgbClr val="FF0000"/>
                </a:solidFill>
              </a:rPr>
              <a:t>more erosion </a:t>
            </a:r>
          </a:p>
          <a:p>
            <a:pPr lvl="2"/>
            <a:r>
              <a:rPr lang="en-US" sz="2400" dirty="0" smtClean="0"/>
              <a:t>Slower Velocity= </a:t>
            </a:r>
            <a:r>
              <a:rPr lang="en-US" sz="2400" b="1" dirty="0" smtClean="0">
                <a:solidFill>
                  <a:srgbClr val="FF0000"/>
                </a:solidFill>
              </a:rPr>
              <a:t>More deposition </a:t>
            </a:r>
          </a:p>
          <a:p>
            <a:pPr lvl="2"/>
            <a:r>
              <a:rPr lang="en-US" sz="2400" dirty="0" smtClean="0"/>
              <a:t>Refer to pg. 6 of ESRT ! If a stream flows below a given velocity, it will deposit the sediments it can no longer carry. </a:t>
            </a:r>
          </a:p>
          <a:p>
            <a:pPr marL="457200" lvl="1" indent="0">
              <a:buNone/>
            </a:pPr>
            <a:r>
              <a:rPr lang="en-US" sz="2800" dirty="0" smtClean="0"/>
              <a:t>2. The </a:t>
            </a:r>
            <a:r>
              <a:rPr lang="en-US" sz="2800" b="1" dirty="0" smtClean="0">
                <a:solidFill>
                  <a:srgbClr val="FF0000"/>
                </a:solidFill>
              </a:rPr>
              <a:t>characteristics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of the sediments themselves</a:t>
            </a:r>
          </a:p>
          <a:p>
            <a:pPr lvl="2"/>
            <a:r>
              <a:rPr lang="en-US" sz="2400" b="1" dirty="0" smtClean="0"/>
              <a:t>Size</a:t>
            </a:r>
            <a:r>
              <a:rPr lang="en-US" sz="2400" dirty="0" smtClean="0"/>
              <a:t>- </a:t>
            </a:r>
            <a:r>
              <a:rPr lang="en-US" sz="2400" b="1" dirty="0" smtClean="0">
                <a:solidFill>
                  <a:srgbClr val="FF0000"/>
                </a:solidFill>
              </a:rPr>
              <a:t>Larger</a:t>
            </a:r>
            <a:r>
              <a:rPr lang="en-US" sz="2400" b="1" dirty="0" smtClean="0"/>
              <a:t> </a:t>
            </a:r>
            <a:r>
              <a:rPr lang="en-US" sz="2400" dirty="0" smtClean="0"/>
              <a:t>particles settle out </a:t>
            </a:r>
            <a:r>
              <a:rPr lang="en-US" sz="2400" b="1" dirty="0" smtClean="0">
                <a:solidFill>
                  <a:srgbClr val="FF0000"/>
                </a:solidFill>
              </a:rPr>
              <a:t>Faster</a:t>
            </a:r>
          </a:p>
          <a:p>
            <a:pPr lvl="2"/>
            <a:r>
              <a:rPr lang="en-US" sz="2400" b="1" dirty="0" smtClean="0"/>
              <a:t>Shape</a:t>
            </a:r>
            <a:r>
              <a:rPr lang="en-US" sz="2400" dirty="0" smtClean="0"/>
              <a:t>- </a:t>
            </a:r>
            <a:r>
              <a:rPr lang="en-US" sz="2400" b="1" dirty="0" smtClean="0">
                <a:solidFill>
                  <a:srgbClr val="FF0000"/>
                </a:solidFill>
              </a:rPr>
              <a:t>Rounder</a:t>
            </a:r>
            <a:r>
              <a:rPr lang="en-US" sz="2400" dirty="0" smtClean="0"/>
              <a:t> particles settle out </a:t>
            </a:r>
            <a:r>
              <a:rPr lang="en-US" sz="2400" b="1" dirty="0" smtClean="0">
                <a:solidFill>
                  <a:srgbClr val="FF0000"/>
                </a:solidFill>
              </a:rPr>
              <a:t>faster</a:t>
            </a:r>
            <a:r>
              <a:rPr lang="en-US" sz="2400" dirty="0" smtClean="0"/>
              <a:t>, and flatter </a:t>
            </a:r>
            <a:r>
              <a:rPr lang="en-US" sz="2400" b="1" dirty="0" smtClean="0">
                <a:solidFill>
                  <a:srgbClr val="FF0000"/>
                </a:solidFill>
              </a:rPr>
              <a:t>slower</a:t>
            </a:r>
          </a:p>
          <a:p>
            <a:pPr lvl="2"/>
            <a:r>
              <a:rPr lang="en-US" sz="2400" b="1" dirty="0" smtClean="0"/>
              <a:t>Density</a:t>
            </a:r>
            <a:r>
              <a:rPr lang="en-US" sz="2400" dirty="0" smtClean="0"/>
              <a:t> – </a:t>
            </a:r>
            <a:r>
              <a:rPr lang="en-US" sz="2400" b="1" dirty="0" smtClean="0">
                <a:solidFill>
                  <a:srgbClr val="FF0000"/>
                </a:solidFill>
              </a:rPr>
              <a:t>higher</a:t>
            </a:r>
            <a:r>
              <a:rPr lang="en-US" sz="2400" dirty="0" smtClean="0"/>
              <a:t> density particles settle out </a:t>
            </a:r>
            <a:r>
              <a:rPr lang="en-US" sz="2400" b="1" dirty="0" smtClean="0">
                <a:solidFill>
                  <a:srgbClr val="FF0000"/>
                </a:solidFill>
              </a:rPr>
              <a:t>faster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15901"/>
            <a:ext cx="12065000" cy="13462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u="sng" dirty="0" smtClean="0"/>
              <a:t>The sorting of Sediments Fluvial Deposition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/>
              <a:t>If a deposit or layer of sediment has particles that are similar in size, density, or shape, they are considered </a:t>
            </a:r>
            <a:r>
              <a:rPr lang="en-US" b="1" u="sng" dirty="0" smtClean="0">
                <a:solidFill>
                  <a:srgbClr val="FF0000"/>
                </a:solidFill>
              </a:rPr>
              <a:t>SORTED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5122" name="Picture 2" descr="Image result for sorted sedi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384"/>
            <a:ext cx="8189892" cy="261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4588329"/>
            <a:ext cx="8883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When a mixture of sediments in water settle out rapidly, </a:t>
            </a:r>
            <a:r>
              <a:rPr lang="en-US" sz="3600" dirty="0" smtClean="0"/>
              <a:t>a </a:t>
            </a:r>
            <a:r>
              <a:rPr lang="en-US" sz="3600" b="1" u="sng" dirty="0" smtClean="0">
                <a:solidFill>
                  <a:srgbClr val="FF0000"/>
                </a:solidFill>
              </a:rPr>
              <a:t>horizontal</a:t>
            </a:r>
            <a:r>
              <a:rPr lang="en-US" sz="3600" dirty="0" smtClean="0"/>
              <a:t> </a:t>
            </a:r>
            <a:r>
              <a:rPr lang="en-US" sz="3600" dirty="0"/>
              <a:t>bed (layer) develops with sedimentary size </a:t>
            </a:r>
            <a:r>
              <a:rPr lang="en-US" sz="3600" b="1" u="sng" dirty="0" smtClean="0">
                <a:solidFill>
                  <a:srgbClr val="FF0000"/>
                </a:solidFill>
              </a:rPr>
              <a:t>decreasing</a:t>
            </a:r>
            <a:r>
              <a:rPr lang="en-US" sz="3600" dirty="0" smtClean="0"/>
              <a:t> from bottom to the top</a:t>
            </a:r>
            <a:r>
              <a:rPr lang="en-US" sz="2800" dirty="0" smtClean="0"/>
              <a:t>, </a:t>
            </a:r>
            <a:r>
              <a:rPr lang="en-US" sz="3600" dirty="0" smtClean="0"/>
              <a:t>creating </a:t>
            </a:r>
            <a:r>
              <a:rPr lang="en-US" sz="3600" b="1" u="sng" dirty="0" smtClean="0">
                <a:solidFill>
                  <a:srgbClr val="FF0000"/>
                </a:solidFill>
              </a:rPr>
              <a:t>graded bedding</a:t>
            </a:r>
            <a:r>
              <a:rPr lang="en-US" sz="3600" dirty="0" smtClean="0">
                <a:solidFill>
                  <a:srgbClr val="FF0000"/>
                </a:solidFill>
              </a:rPr>
              <a:t>.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124" name="Picture 4" descr="Image result for horizontal sorting of sedi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89" y="2514996"/>
            <a:ext cx="2432082" cy="43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rad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509" y="1844517"/>
            <a:ext cx="2089862" cy="276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2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10303"/>
            <a:ext cx="10363826" cy="78574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Formation of a delta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996043"/>
            <a:ext cx="12001500" cy="2343623"/>
          </a:xfrm>
        </p:spPr>
        <p:txBody>
          <a:bodyPr>
            <a:noAutofit/>
          </a:bodyPr>
          <a:lstStyle/>
          <a:p>
            <a:r>
              <a:rPr lang="en-US" sz="2400" dirty="0" smtClean="0"/>
              <a:t>When a river enters a larger body of water (lake or ocean</a:t>
            </a:r>
            <a:r>
              <a:rPr lang="en-US" sz="2400" u="sng" dirty="0" smtClean="0">
                <a:solidFill>
                  <a:srgbClr val="FF0000"/>
                </a:solidFill>
              </a:rPr>
              <a:t>), </a:t>
            </a:r>
            <a:r>
              <a:rPr lang="en-US" sz="2400" b="1" u="sng" dirty="0" smtClean="0">
                <a:solidFill>
                  <a:srgbClr val="FF0000"/>
                </a:solidFill>
              </a:rPr>
              <a:t>deposition </a:t>
            </a:r>
            <a:r>
              <a:rPr lang="en-US" sz="2400" dirty="0" smtClean="0"/>
              <a:t>will occur as the stream velocity naturally </a:t>
            </a:r>
            <a:r>
              <a:rPr lang="en-US" sz="2400" b="1" u="sng" dirty="0" smtClean="0">
                <a:solidFill>
                  <a:srgbClr val="FF0000"/>
                </a:solidFill>
              </a:rPr>
              <a:t>decreases</a:t>
            </a:r>
            <a:r>
              <a:rPr lang="en-US" sz="2400" dirty="0" smtClean="0"/>
              <a:t> due to a decrease in </a:t>
            </a:r>
            <a:r>
              <a:rPr lang="en-US" sz="2400" b="1" dirty="0" smtClean="0">
                <a:solidFill>
                  <a:srgbClr val="FF0000"/>
                </a:solidFill>
              </a:rPr>
              <a:t>slope,</a:t>
            </a:r>
            <a:r>
              <a:rPr lang="en-US" sz="2400" dirty="0" smtClean="0"/>
              <a:t> and the collision of two flowing bodies of water</a:t>
            </a:r>
            <a:r>
              <a:rPr lang="en-US" sz="2400" b="1" u="sng" dirty="0" smtClean="0">
                <a:solidFill>
                  <a:srgbClr val="FF0000"/>
                </a:solidFill>
              </a:rPr>
              <a:t>.  Horizontal </a:t>
            </a:r>
            <a:r>
              <a:rPr lang="en-US" sz="2400" dirty="0" smtClean="0"/>
              <a:t>sorting will occur, where larger, denser, and rounder sediments settle out </a:t>
            </a:r>
            <a:r>
              <a:rPr lang="en-US" sz="2400" b="1" u="sng" dirty="0" smtClean="0">
                <a:solidFill>
                  <a:srgbClr val="FF0000"/>
                </a:solidFill>
              </a:rPr>
              <a:t>first</a:t>
            </a:r>
            <a:r>
              <a:rPr lang="en-US" sz="2400" dirty="0" smtClean="0"/>
              <a:t>, while finer, flatter particles settle out last.</a:t>
            </a:r>
            <a:endParaRPr lang="en-US" sz="2400" dirty="0"/>
          </a:p>
        </p:txBody>
      </p:sp>
      <p:pic>
        <p:nvPicPr>
          <p:cNvPr id="4" name="Picture 5" descr="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47" y="3184162"/>
            <a:ext cx="5265638" cy="364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95" y="2924497"/>
            <a:ext cx="4042805" cy="39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0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9" y="128017"/>
            <a:ext cx="10527791" cy="1316736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Formation of an Alluvial Fan</a:t>
            </a:r>
            <a:endParaRPr lang="en-US" dirty="0"/>
          </a:p>
        </p:txBody>
      </p:sp>
      <p:pic>
        <p:nvPicPr>
          <p:cNvPr id="7170" name="Picture 2" descr="Image result for alluvial f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22882"/>
            <a:ext cx="4689600" cy="31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alluvial f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alluvial fan"/>
          <p:cNvSpPr>
            <a:spLocks noGrp="1" noChangeAspect="1" noChangeArrowheads="1"/>
          </p:cNvSpPr>
          <p:nvPr>
            <p:ph sz="quarter" idx="13"/>
          </p:nvPr>
        </p:nvSpPr>
        <p:spPr bwMode="auto">
          <a:xfrm rot="10800000" flipV="1">
            <a:off x="292608" y="1318164"/>
            <a:ext cx="11899392" cy="240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sz="3200" b="1" dirty="0"/>
              <a:t>Is formed by running water in smaller rivers and streams </a:t>
            </a:r>
            <a:r>
              <a:rPr lang="en-US" sz="3200" b="1" dirty="0" smtClean="0"/>
              <a:t>at </a:t>
            </a:r>
            <a:r>
              <a:rPr lang="en-US" sz="3200" b="1" dirty="0" smtClean="0">
                <a:solidFill>
                  <a:srgbClr val="FF0000"/>
                </a:solidFill>
              </a:rPr>
              <a:t>High</a:t>
            </a:r>
            <a:r>
              <a:rPr lang="en-US" sz="3200" b="1" dirty="0" smtClean="0"/>
              <a:t> </a:t>
            </a:r>
            <a:r>
              <a:rPr lang="en-US" sz="3200" b="1" dirty="0"/>
              <a:t>altitudes.  They carry sediment by erosion and deposit sediment over the ground as the stream fans out over a gentler slope, creating a </a:t>
            </a:r>
            <a:r>
              <a:rPr lang="en-US" sz="3200" b="1" dirty="0" smtClean="0">
                <a:solidFill>
                  <a:srgbClr val="FF0000"/>
                </a:solidFill>
              </a:rPr>
              <a:t>Cone </a:t>
            </a:r>
            <a:r>
              <a:rPr lang="en-US" sz="3200" b="1" dirty="0" smtClean="0"/>
              <a:t>shaped </a:t>
            </a:r>
            <a:r>
              <a:rPr lang="en-US" sz="3200" b="1" dirty="0"/>
              <a:t>area of sediment.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7176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42" y="3722660"/>
            <a:ext cx="340042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alluvial f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32" y="3329423"/>
            <a:ext cx="3423768" cy="352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Gravity, Wind, Water, Ice and Wave Action are also responsible for creating depositional features on Earth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04975"/>
            <a:ext cx="3352800" cy="50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996988"/>
            <a:ext cx="5649158" cy="3751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35" y="3387166"/>
            <a:ext cx="125730" cy="83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35" y="3387166"/>
            <a:ext cx="125730" cy="8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053" y="1603375"/>
            <a:ext cx="3755206" cy="24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355601"/>
            <a:ext cx="12179300" cy="1397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Deposition: </a:t>
            </a:r>
            <a:r>
              <a:rPr lang="en-US" dirty="0" smtClean="0">
                <a:solidFill>
                  <a:srgbClr val="FF0000"/>
                </a:solidFill>
              </a:rPr>
              <a:t>Process by which sediments are released, settled from, or dropped from an erosional system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0501" y="1752601"/>
            <a:ext cx="11435442" cy="489312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 final deposition occurs in </a:t>
            </a:r>
            <a:r>
              <a:rPr lang="en-US" sz="2800" dirty="0" smtClean="0">
                <a:solidFill>
                  <a:srgbClr val="FF0000"/>
                </a:solidFill>
              </a:rPr>
              <a:t>large bodies of water </a:t>
            </a:r>
            <a:r>
              <a:rPr lang="en-US" sz="2800" dirty="0" smtClean="0"/>
              <a:t>because running water is the most important natural erosional system, but before sediments reach bodies of water, they are deposited in different environments by 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1. Glaciers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2. Wind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3. Waves/ocean currents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4. Gravity/Mass Movements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5.Running water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sed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382038"/>
            <a:ext cx="5192486" cy="3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0" y="106889"/>
            <a:ext cx="6840008" cy="956887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GLACIAL DEPOSITION:MORAINES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63777"/>
            <a:ext cx="6942667" cy="4023281"/>
          </a:xfrm>
        </p:spPr>
        <p:txBody>
          <a:bodyPr>
            <a:normAutofit fontScale="25000" lnSpcReduction="20000"/>
          </a:bodyPr>
          <a:lstStyle/>
          <a:p>
            <a:r>
              <a:rPr lang="en-US" sz="8800" dirty="0" smtClean="0"/>
              <a:t>Moraines: along the bottom, edges and at the end of a glacier, the sediments it carries are just dropped in </a:t>
            </a:r>
            <a:r>
              <a:rPr lang="en-US" sz="8800" b="1" dirty="0" smtClean="0">
                <a:solidFill>
                  <a:srgbClr val="FF0000"/>
                </a:solidFill>
              </a:rPr>
              <a:t>unsorted (Mixed) piles  </a:t>
            </a:r>
            <a:r>
              <a:rPr lang="en-US" sz="8800" dirty="0" smtClean="0"/>
              <a:t>of sediment called </a:t>
            </a:r>
            <a:r>
              <a:rPr lang="en-US" sz="8800" b="1" dirty="0" smtClean="0">
                <a:solidFill>
                  <a:srgbClr val="FF0000"/>
                </a:solidFill>
              </a:rPr>
              <a:t>till. </a:t>
            </a:r>
          </a:p>
          <a:p>
            <a:pPr lvl="0"/>
            <a:r>
              <a:rPr lang="en-US" sz="8800" dirty="0" smtClean="0"/>
              <a:t>A </a:t>
            </a:r>
            <a:r>
              <a:rPr lang="en-US" sz="8800" b="1" dirty="0" smtClean="0">
                <a:solidFill>
                  <a:srgbClr val="FF0000"/>
                </a:solidFill>
              </a:rPr>
              <a:t>Terminal Moraine </a:t>
            </a:r>
            <a:r>
              <a:rPr lang="en-US" sz="8800" dirty="0" smtClean="0"/>
              <a:t>marks the furthest extent to where the glacier moved during glaciation</a:t>
            </a:r>
          </a:p>
          <a:p>
            <a:pPr lvl="0"/>
            <a:r>
              <a:rPr lang="en-US" sz="8800" dirty="0" smtClean="0"/>
              <a:t>A </a:t>
            </a:r>
            <a:r>
              <a:rPr lang="en-US" sz="8800" b="1" dirty="0" smtClean="0">
                <a:solidFill>
                  <a:srgbClr val="FF0000"/>
                </a:solidFill>
              </a:rPr>
              <a:t>Ground Moraine</a:t>
            </a:r>
            <a:r>
              <a:rPr lang="en-US" sz="8800" dirty="0" smtClean="0"/>
              <a:t> is formed due to a thin sheet of till accumulating at the bottom of a glacier</a:t>
            </a:r>
          </a:p>
          <a:p>
            <a:pPr lvl="0"/>
            <a:r>
              <a:rPr lang="en-US" sz="8800" dirty="0" smtClean="0"/>
              <a:t>If a glacier mounds up the ground moraine into an oval shape as it moves, it creates a </a:t>
            </a:r>
            <a:r>
              <a:rPr lang="en-US" sz="8800" b="1" dirty="0" smtClean="0">
                <a:solidFill>
                  <a:srgbClr val="FF0000"/>
                </a:solidFill>
              </a:rPr>
              <a:t>drumlin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2" name="Picture 4" descr="Image result for moraines in a glac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67" y="106889"/>
            <a:ext cx="5211233" cy="675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rum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15" y="5181972"/>
            <a:ext cx="2854803" cy="17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drum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47" y="5087058"/>
            <a:ext cx="2631191" cy="17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5" y="1"/>
            <a:ext cx="12163995" cy="1213338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When a glacier recedes (melts and moves backward)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5846" y="1213339"/>
            <a:ext cx="12236287" cy="5644661"/>
          </a:xfrm>
        </p:spPr>
        <p:txBody>
          <a:bodyPr>
            <a:normAutofit/>
          </a:bodyPr>
          <a:lstStyle/>
          <a:p>
            <a:r>
              <a:rPr lang="en-US" sz="2500" dirty="0" smtClean="0"/>
              <a:t>Glaciers can leave behind </a:t>
            </a:r>
            <a:r>
              <a:rPr lang="en-US" sz="2500" b="1" dirty="0" smtClean="0">
                <a:solidFill>
                  <a:srgbClr val="FF0000"/>
                </a:solidFill>
              </a:rPr>
              <a:t>ice blocks </a:t>
            </a:r>
            <a:r>
              <a:rPr lang="en-US" sz="2500" dirty="0" smtClean="0"/>
              <a:t>within the terminal or ground moraine as it melts backward leaving behind either a </a:t>
            </a:r>
            <a:r>
              <a:rPr lang="en-US" sz="2500" b="1" dirty="0" smtClean="0">
                <a:solidFill>
                  <a:srgbClr val="FF0000"/>
                </a:solidFill>
              </a:rPr>
              <a:t>kettle hole </a:t>
            </a:r>
            <a:r>
              <a:rPr lang="en-US" sz="2500" dirty="0" smtClean="0"/>
              <a:t>or a </a:t>
            </a:r>
            <a:r>
              <a:rPr lang="en-US" sz="2500" b="1" dirty="0" smtClean="0">
                <a:solidFill>
                  <a:srgbClr val="FF0000"/>
                </a:solidFill>
              </a:rPr>
              <a:t>kettle lake </a:t>
            </a:r>
            <a:r>
              <a:rPr lang="en-US" sz="2500" dirty="0" smtClean="0"/>
              <a:t>(if the kettle meets the water table at that area)</a:t>
            </a:r>
          </a:p>
          <a:p>
            <a:r>
              <a:rPr lang="en-US" sz="2500" dirty="0" smtClean="0"/>
              <a:t>Melting Glacial water will carry sediments from the glaciers to produce </a:t>
            </a:r>
            <a:r>
              <a:rPr lang="en-US" sz="2500" b="1" dirty="0" smtClean="0">
                <a:solidFill>
                  <a:srgbClr val="FF0000"/>
                </a:solidFill>
              </a:rPr>
              <a:t>layered</a:t>
            </a:r>
            <a:r>
              <a:rPr lang="en-US" sz="2500" dirty="0" smtClean="0"/>
              <a:t> and </a:t>
            </a:r>
            <a:r>
              <a:rPr lang="en-US" sz="2500" b="1" dirty="0" smtClean="0">
                <a:solidFill>
                  <a:srgbClr val="FF0000"/>
                </a:solidFill>
              </a:rPr>
              <a:t>sorted (not mixed)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sediments when the water slows down/stops.  This is known as an </a:t>
            </a:r>
            <a:r>
              <a:rPr lang="en-US" sz="2500" b="1" dirty="0" smtClean="0">
                <a:solidFill>
                  <a:srgbClr val="FF0000"/>
                </a:solidFill>
              </a:rPr>
              <a:t>outwash plain </a:t>
            </a:r>
            <a:r>
              <a:rPr lang="en-US" sz="2500" dirty="0" smtClean="0"/>
              <a:t>(Much of southern long island)</a:t>
            </a:r>
          </a:p>
          <a:p>
            <a:r>
              <a:rPr lang="en-US" sz="2500" b="1" dirty="0" smtClean="0">
                <a:solidFill>
                  <a:srgbClr val="FF0000"/>
                </a:solidFill>
              </a:rPr>
              <a:t>ESKERS </a:t>
            </a:r>
            <a:r>
              <a:rPr lang="en-US" sz="2500" dirty="0" smtClean="0"/>
              <a:t>are </a:t>
            </a:r>
            <a:r>
              <a:rPr lang="en-US" sz="2500" dirty="0"/>
              <a:t>long winding ridge of sediments that are sorted and layered because they are deposited by running water from melt beneath the </a:t>
            </a:r>
            <a:r>
              <a:rPr lang="en-US" sz="2500" dirty="0" smtClean="0"/>
              <a:t>glacier</a:t>
            </a:r>
          </a:p>
          <a:p>
            <a:r>
              <a:rPr lang="en-US" sz="2500" b="1" dirty="0" smtClean="0">
                <a:solidFill>
                  <a:srgbClr val="FF0000"/>
                </a:solidFill>
              </a:rPr>
              <a:t>Glacial </a:t>
            </a:r>
            <a:r>
              <a:rPr lang="en-US" sz="2500" b="1" dirty="0" err="1" smtClean="0">
                <a:solidFill>
                  <a:srgbClr val="FF0000"/>
                </a:solidFill>
              </a:rPr>
              <a:t>Erratics</a:t>
            </a:r>
            <a:r>
              <a:rPr lang="en-US" sz="2500" dirty="0" smtClean="0">
                <a:solidFill>
                  <a:srgbClr val="FF0000"/>
                </a:solidFill>
              </a:rPr>
              <a:t>- </a:t>
            </a:r>
            <a:r>
              <a:rPr lang="en-US" sz="2500" dirty="0" smtClean="0"/>
              <a:t>are </a:t>
            </a:r>
            <a:r>
              <a:rPr lang="en-US" sz="2500" dirty="0"/>
              <a:t>boulder sized rocks that were </a:t>
            </a:r>
            <a:r>
              <a:rPr lang="en-US" sz="2500" b="1" dirty="0" smtClean="0">
                <a:solidFill>
                  <a:srgbClr val="FF0000"/>
                </a:solidFill>
              </a:rPr>
              <a:t>eroded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/>
              <a:t>during advance and then </a:t>
            </a:r>
            <a:r>
              <a:rPr lang="en-US" sz="2500" b="1" dirty="0" smtClean="0">
                <a:solidFill>
                  <a:srgbClr val="FF0000"/>
                </a:solidFill>
              </a:rPr>
              <a:t>deposited</a:t>
            </a:r>
            <a:r>
              <a:rPr lang="en-US" sz="2500" dirty="0" smtClean="0"/>
              <a:t> by </a:t>
            </a:r>
            <a:r>
              <a:rPr lang="en-US" sz="2500" dirty="0"/>
              <a:t>a glacier during retreat </a:t>
            </a:r>
            <a:endParaRPr lang="en-US" sz="25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t1.gstatic.com/images?q=tbn:ANd9GcS3c9pe7IW8HpJ8-a7ZsOtRncrc85CLagU1q6TKDVbv3MzYhb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7" y="1100666"/>
            <a:ext cx="40306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FG12_27.JPG                                                    00008B8BWolfgang Documents             B6CE75F2: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13634" r="2777" b="13634"/>
          <a:stretch>
            <a:fillRect/>
          </a:stretch>
        </p:blipFill>
        <p:spPr bwMode="auto">
          <a:xfrm>
            <a:off x="0" y="0"/>
            <a:ext cx="9371063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48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nrcan.gc.ca/sites/www.nrcan.gc.ca.earth-sciences/files/jpg/nsask/images/ice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2" y="4334934"/>
            <a:ext cx="3481337" cy="24973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 descr="lateral-moraine_prairie-research-institute.jpeg (1200×77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61" y="4871024"/>
            <a:ext cx="3159604" cy="203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1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20707" cy="1596177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Deposition by wind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0756" y="1596177"/>
            <a:ext cx="7001609" cy="2699231"/>
          </a:xfrm>
        </p:spPr>
        <p:txBody>
          <a:bodyPr>
            <a:noAutofit/>
          </a:bodyPr>
          <a:lstStyle/>
          <a:p>
            <a:r>
              <a:rPr lang="en-US" sz="2400" dirty="0" smtClean="0"/>
              <a:t>Wind generally deposits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finer</a:t>
            </a:r>
            <a:r>
              <a:rPr lang="en-US" sz="2400" b="1" dirty="0" smtClean="0"/>
              <a:t> </a:t>
            </a:r>
            <a:r>
              <a:rPr lang="en-US" sz="2400" dirty="0" smtClean="0"/>
              <a:t>sediments such a dust, ash, silt and sand over large spaces of land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Crossbedding</a:t>
            </a:r>
            <a:r>
              <a:rPr lang="en-US" sz="2400" b="1" dirty="0" smtClean="0"/>
              <a:t> </a:t>
            </a:r>
            <a:r>
              <a:rPr lang="en-US" sz="2400" dirty="0" smtClean="0"/>
              <a:t>can occur when sand dunes migrate according to a change in </a:t>
            </a:r>
            <a:r>
              <a:rPr lang="en-US" sz="2400" b="1" dirty="0" smtClean="0">
                <a:solidFill>
                  <a:srgbClr val="FF0000"/>
                </a:solidFill>
              </a:rPr>
              <a:t>wind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direction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sand dune crossbed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65" y="2838450"/>
            <a:ext cx="52006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nd dune crossbed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65" y="0"/>
            <a:ext cx="4436935" cy="29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and dune crossbed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6" y="4295408"/>
            <a:ext cx="6743658" cy="256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618517"/>
            <a:ext cx="11693769" cy="594821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Deposition on Coastlines by Ocean Currents/Wave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213338"/>
            <a:ext cx="7686310" cy="564466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Beaches-</a:t>
            </a:r>
            <a:r>
              <a:rPr lang="en-US" sz="2400" dirty="0" smtClean="0"/>
              <a:t> are created when an ocean/lake wave </a:t>
            </a:r>
            <a:r>
              <a:rPr lang="en-US" sz="2400" dirty="0" smtClean="0">
                <a:solidFill>
                  <a:srgbClr val="FF0000"/>
                </a:solidFill>
              </a:rPr>
              <a:t>slows down </a:t>
            </a:r>
            <a:r>
              <a:rPr lang="en-US" sz="2400" dirty="0" smtClean="0"/>
              <a:t>as it drags across the approaching shoreline and deposits a strip of sediment.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Deposition </a:t>
            </a:r>
            <a:r>
              <a:rPr lang="en-US" sz="2400" dirty="0" smtClean="0"/>
              <a:t>will always occur on the side of a jetty/groin </a:t>
            </a:r>
            <a:r>
              <a:rPr lang="en-US" sz="2400" dirty="0" smtClean="0">
                <a:solidFill>
                  <a:srgbClr val="FF0000"/>
                </a:solidFill>
              </a:rPr>
              <a:t>facing </a:t>
            </a:r>
            <a:r>
              <a:rPr lang="en-US" sz="2400" dirty="0" smtClean="0"/>
              <a:t>the longshore current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Sandbars</a:t>
            </a:r>
            <a:r>
              <a:rPr lang="en-US" sz="2400" dirty="0" smtClean="0"/>
              <a:t> are created when longshore current transports sediment in the direction of longshore drift</a:t>
            </a:r>
          </a:p>
          <a:p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barrier island </a:t>
            </a:r>
            <a:r>
              <a:rPr lang="en-US" sz="2400" dirty="0" smtClean="0"/>
              <a:t>is created when the sediment on a sandbar piles up enough to grow vegetation and </a:t>
            </a:r>
            <a:r>
              <a:rPr lang="en-US" sz="2400" dirty="0" smtClean="0">
                <a:solidFill>
                  <a:srgbClr val="FF0000"/>
                </a:solidFill>
              </a:rPr>
              <a:t>stabilize</a:t>
            </a:r>
            <a:r>
              <a:rPr lang="en-US" sz="2400" dirty="0" smtClean="0"/>
              <a:t> the sediment. </a:t>
            </a:r>
            <a:endParaRPr lang="en-US" sz="2400" dirty="0"/>
          </a:p>
        </p:txBody>
      </p:sp>
      <p:pic>
        <p:nvPicPr>
          <p:cNvPr id="2050" name="Picture 2" descr="Image result for coastline erosion and depos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31" y="2965936"/>
            <a:ext cx="2919047" cy="38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310" y="1213338"/>
            <a:ext cx="4505690" cy="275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long island barrier is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ng island barrier is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512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ong island barrier island je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59" y="1547446"/>
            <a:ext cx="3761641" cy="53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4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167</TotalTime>
  <Words>716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Tw Cen MT</vt:lpstr>
      <vt:lpstr>Droplet</vt:lpstr>
      <vt:lpstr>Chapter 10: Deposition </vt:lpstr>
      <vt:lpstr>Gravity, Wind, Water, Ice and Wave Action are also responsible for creating depositional features on Earth</vt:lpstr>
      <vt:lpstr>Deposition: Process by which sediments are released, settled from, or dropped from an erosional system</vt:lpstr>
      <vt:lpstr>GLACIAL DEPOSITION:MORAINES</vt:lpstr>
      <vt:lpstr>When a glacier recedes (melts and moves backward)</vt:lpstr>
      <vt:lpstr>PowerPoint Presentation</vt:lpstr>
      <vt:lpstr>Deposition by wind</vt:lpstr>
      <vt:lpstr>Deposition on Coastlines by Ocean Currents/Wave Action</vt:lpstr>
      <vt:lpstr>PowerPoint Presentation</vt:lpstr>
      <vt:lpstr> DEPOSITION BY Mass Movement </vt:lpstr>
      <vt:lpstr>Deposition by running water</vt:lpstr>
      <vt:lpstr>The sorting of Sediments Fluvial Deposition: If a deposit or layer of sediment has particles that are similar in size, density, or shape, they are considered SORTED</vt:lpstr>
      <vt:lpstr>Formation of a delta</vt:lpstr>
      <vt:lpstr>Formation of an Alluvial Fan</vt:lpstr>
    </vt:vector>
  </TitlesOfParts>
  <Company>New Paltz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Deposition </dc:title>
  <dc:creator>Cohn, Miquel</dc:creator>
  <cp:lastModifiedBy>Cohn, Miquel</cp:lastModifiedBy>
  <cp:revision>26</cp:revision>
  <dcterms:created xsi:type="dcterms:W3CDTF">2019-03-26T15:37:03Z</dcterms:created>
  <dcterms:modified xsi:type="dcterms:W3CDTF">2019-03-29T19:01:28Z</dcterms:modified>
</cp:coreProperties>
</file>